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4" r:id="rId1"/>
  </p:sldMasterIdLst>
  <p:notesMasterIdLst>
    <p:notesMasterId r:id="rId17"/>
  </p:notesMasterIdLst>
  <p:handoutMasterIdLst>
    <p:handoutMasterId r:id="rId18"/>
  </p:handoutMasterIdLst>
  <p:sldIdLst>
    <p:sldId id="274" r:id="rId2"/>
    <p:sldId id="257" r:id="rId3"/>
    <p:sldId id="264" r:id="rId4"/>
    <p:sldId id="259" r:id="rId5"/>
    <p:sldId id="267" r:id="rId6"/>
    <p:sldId id="266" r:id="rId7"/>
    <p:sldId id="268" r:id="rId8"/>
    <p:sldId id="275" r:id="rId9"/>
    <p:sldId id="270" r:id="rId10"/>
    <p:sldId id="276" r:id="rId11"/>
    <p:sldId id="277" r:id="rId12"/>
    <p:sldId id="278" r:id="rId13"/>
    <p:sldId id="271" r:id="rId14"/>
    <p:sldId id="273" r:id="rId15"/>
    <p:sldId id="272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6C9F"/>
    <a:srgbClr val="8989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31"/>
    <p:restoredTop sz="94607"/>
  </p:normalViewPr>
  <p:slideViewPr>
    <p:cSldViewPr snapToGrid="0" snapToObjects="1">
      <p:cViewPr varScale="1">
        <p:scale>
          <a:sx n="114" d="100"/>
          <a:sy n="114" d="100"/>
        </p:scale>
        <p:origin x="184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3" d="100"/>
          <a:sy n="93" d="100"/>
        </p:scale>
        <p:origin x="4424" y="21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8F759EC-D43C-E548-B564-A65AAC9A0F2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CD9FE3-4C37-E44F-8627-9921EEF8688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4F9A43-EB14-BF43-921B-833E4156BE7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E28C82-BC54-4748-B655-8F84F7E2E1AD}" type="slidenum">
              <a:rPr lang="en-US" smtClean="0"/>
              <a:t>‹#›</a:t>
            </a:fld>
            <a:endParaRPr lang="en-US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6DCEAF68-A9D5-B748-81EC-376880CA60C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7CE67A-6893-BA4B-A5EF-4F737047E2B3}" type="datetimeFigureOut">
              <a:rPr lang="en-US" smtClean="0"/>
              <a:t>5/21/2019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5438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9CE6D5-8EA7-7741-84CB-17AFA54A34E9}" type="datetimeFigureOut">
              <a:rPr lang="en-US" smtClean="0"/>
              <a:t>5/21/2019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52D745-58D9-634A-8811-8A68EEE047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49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BEF9E1ED-9C22-E24C-88DC-A31383EAC66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42340" y="2052136"/>
            <a:ext cx="3825399" cy="135520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Title Treatment</a:t>
            </a:r>
            <a:br>
              <a:rPr lang="en-US" dirty="0"/>
            </a:br>
            <a:r>
              <a:rPr lang="en-US" dirty="0"/>
              <a:t>Shown Here 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3BD5222A-08E5-5145-A864-AB14E7D371E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42340" y="3333851"/>
            <a:ext cx="3825399" cy="502863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Subtitle Shown Here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6916056" y="6434400"/>
            <a:ext cx="202202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900" dirty="0" smtClean="0">
                <a:solidFill>
                  <a:schemeClr val="bg1"/>
                </a:solidFill>
                <a:latin typeface="ZineSlabDis-RegularRomanTf" panose="02000506020000020004" pitchFamily="2" charset="0"/>
                <a:cs typeface="Calibri Light" panose="020F0302020204030204" pitchFamily="34" charset="0"/>
              </a:rPr>
              <a:t>© ACUHO-I 2019 | All Rights Reserved </a:t>
            </a:r>
            <a:endParaRPr lang="en-US" altLang="en-US" sz="900" dirty="0">
              <a:solidFill>
                <a:schemeClr val="bg1"/>
              </a:solidFill>
              <a:latin typeface="ZineSlabDis-RegularRomanTf" panose="02000506020000020004" pitchFamily="2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0303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04AE45A-BF8E-C343-8347-50E563206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270" y="231006"/>
            <a:ext cx="8045085" cy="416330"/>
          </a:xfrm>
        </p:spPr>
        <p:txBody>
          <a:bodyPr>
            <a:normAutofit fontScale="90000"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02C8AC-20CD-1941-95A6-1BD55827BE5F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19088" y="1155700"/>
            <a:ext cx="8045450" cy="39560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Slide Number Placeholder 20">
            <a:extLst>
              <a:ext uri="{FF2B5EF4-FFF2-40B4-BE49-F238E27FC236}">
                <a16:creationId xmlns:a16="http://schemas.microsoft.com/office/drawing/2014/main" id="{5716E76E-8D74-E347-9E94-05B9DDAE886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8364355" y="6141845"/>
            <a:ext cx="493895" cy="365125"/>
          </a:xfrm>
        </p:spPr>
        <p:txBody>
          <a:bodyPr/>
          <a:lstStyle>
            <a:lvl1pPr>
              <a:defRPr b="0" i="0">
                <a:solidFill>
                  <a:srgbClr val="898989"/>
                </a:solidFill>
                <a:latin typeface="Helvetica" pitchFamily="2" charset="0"/>
              </a:defRPr>
            </a:lvl1pPr>
          </a:lstStyle>
          <a:p>
            <a:fld id="{86DA7A1F-5E3B-C44F-8CEA-9AA463520EC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DB1F09AE-8CCA-9A42-B0F3-C19536F9E2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587226" y="6141844"/>
            <a:ext cx="29022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1">
                <a:solidFill>
                  <a:srgbClr val="898989"/>
                </a:solidFill>
                <a:latin typeface="Helvetica Oblique" pitchFamily="2" charset="0"/>
              </a:defRPr>
            </a:lvl1pPr>
          </a:lstStyle>
          <a:p>
            <a:r>
              <a:rPr lang="en-US" dirty="0"/>
              <a:t>#</a:t>
            </a:r>
            <a:r>
              <a:rPr lang="en-US" dirty="0" err="1"/>
              <a:t>acuhoi</a:t>
            </a:r>
            <a:r>
              <a:rPr lang="en-US" dirty="0"/>
              <a:t>     </a:t>
            </a:r>
            <a:r>
              <a:rPr lang="en-US" i="0" dirty="0">
                <a:latin typeface="Helvetica" pitchFamily="2" charset="0"/>
              </a:rPr>
              <a:t>|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70" y="5511386"/>
            <a:ext cx="2032044" cy="929213"/>
          </a:xfrm>
          <a:prstGeom prst="rect">
            <a:avLst/>
          </a:prstGeom>
        </p:spPr>
      </p:pic>
      <p:sp>
        <p:nvSpPr>
          <p:cNvPr id="7" name="TextBox 6"/>
          <p:cNvSpPr txBox="1"/>
          <p:nvPr userDrawn="1"/>
        </p:nvSpPr>
        <p:spPr>
          <a:xfrm>
            <a:off x="6916056" y="6434400"/>
            <a:ext cx="202202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900" dirty="0" smtClean="0">
                <a:solidFill>
                  <a:schemeClr val="bg2">
                    <a:lumMod val="50000"/>
                  </a:schemeClr>
                </a:solidFill>
                <a:latin typeface="ZineSlabDis-RegularRomanTf" panose="02000506020000020004" pitchFamily="2" charset="0"/>
                <a:cs typeface="Calibri Light" panose="020F0302020204030204" pitchFamily="34" charset="0"/>
              </a:rPr>
              <a:t>© ACUHO-I 2019 | All Rights Reserved </a:t>
            </a:r>
            <a:endParaRPr lang="en-US" altLang="en-US" sz="900" dirty="0">
              <a:solidFill>
                <a:schemeClr val="bg2">
                  <a:lumMod val="50000"/>
                </a:schemeClr>
              </a:solidFill>
              <a:latin typeface="ZineSlabDis-RegularRomanTf" panose="02000506020000020004" pitchFamily="2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4217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Presenter Content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04AE45A-BF8E-C343-8347-50E563206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270" y="231006"/>
            <a:ext cx="8045085" cy="416330"/>
          </a:xfrm>
        </p:spPr>
        <p:txBody>
          <a:bodyPr>
            <a:normAutofit fontScale="90000"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02C8AC-20CD-1941-95A6-1BD55827BE5F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118586" y="1155700"/>
            <a:ext cx="5245952" cy="39560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F2BC89E1-7298-914E-830F-E31B9BE4612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319088" y="1155700"/>
            <a:ext cx="2501114" cy="3956050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endParaRPr lang="en-US" dirty="0"/>
          </a:p>
        </p:txBody>
      </p:sp>
      <p:sp>
        <p:nvSpPr>
          <p:cNvPr id="24" name="Slide Number Placeholder 20">
            <a:extLst>
              <a:ext uri="{FF2B5EF4-FFF2-40B4-BE49-F238E27FC236}">
                <a16:creationId xmlns:a16="http://schemas.microsoft.com/office/drawing/2014/main" id="{40BD1E4E-984A-F743-8233-34FE48C8C86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8364355" y="6141845"/>
            <a:ext cx="493895" cy="365125"/>
          </a:xfrm>
        </p:spPr>
        <p:txBody>
          <a:bodyPr/>
          <a:lstStyle>
            <a:lvl1pPr>
              <a:defRPr b="0" i="0">
                <a:solidFill>
                  <a:srgbClr val="898989"/>
                </a:solidFill>
                <a:latin typeface="Helvetica" pitchFamily="2" charset="0"/>
              </a:defRPr>
            </a:lvl1pPr>
          </a:lstStyle>
          <a:p>
            <a:fld id="{86DA7A1F-5E3B-C44F-8CEA-9AA463520EC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Footer Placeholder 4">
            <a:extLst>
              <a:ext uri="{FF2B5EF4-FFF2-40B4-BE49-F238E27FC236}">
                <a16:creationId xmlns:a16="http://schemas.microsoft.com/office/drawing/2014/main" id="{088DF3D0-888C-574D-8A0D-F9810278C8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587226" y="6141844"/>
            <a:ext cx="29022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1">
                <a:solidFill>
                  <a:srgbClr val="898989"/>
                </a:solidFill>
                <a:latin typeface="Helvetica Oblique" pitchFamily="2" charset="0"/>
              </a:defRPr>
            </a:lvl1pPr>
          </a:lstStyle>
          <a:p>
            <a:r>
              <a:rPr lang="en-US" dirty="0"/>
              <a:t>#</a:t>
            </a:r>
            <a:r>
              <a:rPr lang="en-US" dirty="0" err="1"/>
              <a:t>acuhoi</a:t>
            </a:r>
            <a:r>
              <a:rPr lang="en-US" dirty="0"/>
              <a:t>     </a:t>
            </a:r>
            <a:r>
              <a:rPr lang="en-US" i="0" dirty="0">
                <a:latin typeface="Helvetica" pitchFamily="2" charset="0"/>
              </a:rPr>
              <a:t>|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70" y="5511386"/>
            <a:ext cx="2032044" cy="929213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6916056" y="6434400"/>
            <a:ext cx="202202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900" dirty="0" smtClean="0">
                <a:solidFill>
                  <a:schemeClr val="bg2">
                    <a:lumMod val="50000"/>
                  </a:schemeClr>
                </a:solidFill>
                <a:latin typeface="ZineSlabDis-RegularRomanTf" panose="02000506020000020004" pitchFamily="2" charset="0"/>
                <a:cs typeface="Calibri Light" panose="020F0302020204030204" pitchFamily="34" charset="0"/>
              </a:rPr>
              <a:t>© ACUHO-I 2019 | All Rights Reserved </a:t>
            </a:r>
            <a:endParaRPr lang="en-US" altLang="en-US" sz="900" dirty="0">
              <a:solidFill>
                <a:schemeClr val="bg2">
                  <a:lumMod val="50000"/>
                </a:schemeClr>
              </a:solidFill>
              <a:latin typeface="ZineSlabDis-RegularRomanTf" panose="02000506020000020004" pitchFamily="2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777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Content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04AE45A-BF8E-C343-8347-50E563206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270" y="231006"/>
            <a:ext cx="8045085" cy="416330"/>
          </a:xfrm>
        </p:spPr>
        <p:txBody>
          <a:bodyPr>
            <a:normAutofit fontScale="90000"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EDD880D-8D91-7945-80DB-5FA2DE373A73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4581625" y="1155700"/>
            <a:ext cx="3782730" cy="39560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F5CF50C-2D7B-8C4E-927E-12715918D7D3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19270" y="1155700"/>
            <a:ext cx="3782730" cy="39560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0" name="Slide Number Placeholder 20">
            <a:extLst>
              <a:ext uri="{FF2B5EF4-FFF2-40B4-BE49-F238E27FC236}">
                <a16:creationId xmlns:a16="http://schemas.microsoft.com/office/drawing/2014/main" id="{C04939EA-ED17-7548-8D4B-64CA634CE1D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8364355" y="6141845"/>
            <a:ext cx="493895" cy="365125"/>
          </a:xfrm>
        </p:spPr>
        <p:txBody>
          <a:bodyPr/>
          <a:lstStyle>
            <a:lvl1pPr>
              <a:defRPr b="0" i="0">
                <a:solidFill>
                  <a:srgbClr val="898989"/>
                </a:solidFill>
                <a:latin typeface="Helvetica" pitchFamily="2" charset="0"/>
              </a:defRPr>
            </a:lvl1pPr>
          </a:lstStyle>
          <a:p>
            <a:fld id="{86DA7A1F-5E3B-C44F-8CEA-9AA463520EC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Footer Placeholder 4">
            <a:extLst>
              <a:ext uri="{FF2B5EF4-FFF2-40B4-BE49-F238E27FC236}">
                <a16:creationId xmlns:a16="http://schemas.microsoft.com/office/drawing/2014/main" id="{AC2D1B3B-8590-5244-B7CA-9D2E1E320F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587226" y="6141844"/>
            <a:ext cx="29022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1">
                <a:solidFill>
                  <a:srgbClr val="898989"/>
                </a:solidFill>
                <a:latin typeface="Helvetica Oblique" pitchFamily="2" charset="0"/>
              </a:defRPr>
            </a:lvl1pPr>
          </a:lstStyle>
          <a:p>
            <a:r>
              <a:rPr lang="en-US" dirty="0"/>
              <a:t>#</a:t>
            </a:r>
            <a:r>
              <a:rPr lang="en-US" dirty="0" err="1"/>
              <a:t>acuhoi</a:t>
            </a:r>
            <a:r>
              <a:rPr lang="en-US" dirty="0"/>
              <a:t>     </a:t>
            </a:r>
            <a:r>
              <a:rPr lang="en-US" i="0" dirty="0">
                <a:latin typeface="Helvetica" pitchFamily="2" charset="0"/>
              </a:rPr>
              <a:t>|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70" y="5511386"/>
            <a:ext cx="2032044" cy="929213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6916056" y="6434400"/>
            <a:ext cx="202202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900" dirty="0" smtClean="0">
                <a:solidFill>
                  <a:schemeClr val="bg2">
                    <a:lumMod val="50000"/>
                  </a:schemeClr>
                </a:solidFill>
                <a:latin typeface="ZineSlabDis-RegularRomanTf" panose="02000506020000020004" pitchFamily="2" charset="0"/>
                <a:cs typeface="Calibri Light" panose="020F0302020204030204" pitchFamily="34" charset="0"/>
              </a:rPr>
              <a:t>© ACUHO-I 2019 | All Rights Reserved </a:t>
            </a:r>
            <a:endParaRPr lang="en-US" altLang="en-US" sz="900" dirty="0">
              <a:solidFill>
                <a:schemeClr val="bg2">
                  <a:lumMod val="50000"/>
                </a:schemeClr>
              </a:solidFill>
              <a:latin typeface="ZineSlabDis-RegularRomanTf" panose="02000506020000020004" pitchFamily="2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275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Slide 7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FB0F2B-4458-C243-A0B8-A3CE1A29A4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6774" y="3955819"/>
            <a:ext cx="4766982" cy="1586753"/>
          </a:xfrm>
        </p:spPr>
        <p:txBody>
          <a:bodyPr>
            <a:noAutofit/>
          </a:bodyPr>
          <a:lstStyle>
            <a:lvl1pPr>
              <a:defRPr sz="405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Headline Treatment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6B4CE63-1968-9A4C-954D-843940661C1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06774" y="5566525"/>
            <a:ext cx="4686300" cy="502863"/>
          </a:xfrm>
        </p:spPr>
        <p:txBody>
          <a:bodyPr>
            <a:normAutofit/>
          </a:bodyPr>
          <a:lstStyle>
            <a:lvl1pPr marL="0" indent="0" algn="l">
              <a:buNone/>
              <a:defRPr sz="1800" b="0" i="0">
                <a:solidFill>
                  <a:schemeClr val="bg1"/>
                </a:solidFill>
                <a:latin typeface="Helvetica" pitchFamily="2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Sub Headline Treatment</a:t>
            </a:r>
          </a:p>
        </p:txBody>
      </p:sp>
      <p:sp>
        <p:nvSpPr>
          <p:cNvPr id="13" name="Slide Number Placeholder 20">
            <a:extLst>
              <a:ext uri="{FF2B5EF4-FFF2-40B4-BE49-F238E27FC236}">
                <a16:creationId xmlns:a16="http://schemas.microsoft.com/office/drawing/2014/main" id="{1AD363DE-F852-DC4A-A1BD-2387E076B37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8364355" y="6141845"/>
            <a:ext cx="493895" cy="365125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fld id="{86DA7A1F-5E3B-C44F-8CEA-9AA463520EC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2C7CB044-8F55-734A-B59F-5AAB9FDE97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587226" y="6141844"/>
            <a:ext cx="29022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1">
                <a:solidFill>
                  <a:schemeClr val="bg1"/>
                </a:solidFill>
                <a:latin typeface="Helvetica Oblique" pitchFamily="2" charset="0"/>
              </a:defRPr>
            </a:lvl1pPr>
          </a:lstStyle>
          <a:p>
            <a:r>
              <a:rPr lang="en-US" dirty="0"/>
              <a:t>#</a:t>
            </a:r>
            <a:r>
              <a:rPr lang="en-US" dirty="0" err="1"/>
              <a:t>acuhoi</a:t>
            </a:r>
            <a:r>
              <a:rPr lang="en-US" dirty="0"/>
              <a:t>     </a:t>
            </a:r>
            <a:r>
              <a:rPr lang="en-US" i="0" dirty="0">
                <a:latin typeface="Helvetica" pitchFamily="2" charset="0"/>
              </a:rPr>
              <a:t>|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6916056" y="6434400"/>
            <a:ext cx="202202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900" dirty="0" smtClean="0">
                <a:solidFill>
                  <a:schemeClr val="bg1"/>
                </a:solidFill>
                <a:latin typeface="ZineSlabDis-RegularRomanTf" panose="02000506020000020004" pitchFamily="2" charset="0"/>
                <a:cs typeface="Calibri Light" panose="020F0302020204030204" pitchFamily="34" charset="0"/>
              </a:rPr>
              <a:t>© ACUHO-I 2019 | All Rights Reserved </a:t>
            </a:r>
            <a:endParaRPr lang="en-US" altLang="en-US" sz="900" dirty="0">
              <a:solidFill>
                <a:schemeClr val="bg1"/>
              </a:solidFill>
              <a:latin typeface="ZineSlabDis-RegularRomanTf" panose="02000506020000020004" pitchFamily="2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5279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Slide 8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FB0F2B-4458-C243-A0B8-A3CE1A29A4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6774" y="3955819"/>
            <a:ext cx="4766982" cy="1586753"/>
          </a:xfrm>
        </p:spPr>
        <p:txBody>
          <a:bodyPr>
            <a:noAutofit/>
          </a:bodyPr>
          <a:lstStyle>
            <a:lvl1pPr>
              <a:defRPr sz="405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Headline Treatment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6B4CE63-1968-9A4C-954D-843940661C1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06774" y="5566525"/>
            <a:ext cx="4686300" cy="502863"/>
          </a:xfrm>
        </p:spPr>
        <p:txBody>
          <a:bodyPr>
            <a:normAutofit/>
          </a:bodyPr>
          <a:lstStyle>
            <a:lvl1pPr marL="0" indent="0" algn="l">
              <a:buNone/>
              <a:defRPr sz="1800" b="0" i="0">
                <a:solidFill>
                  <a:schemeClr val="bg1"/>
                </a:solidFill>
                <a:latin typeface="Helvetica" pitchFamily="2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Sub Headline Treatment</a:t>
            </a:r>
          </a:p>
        </p:txBody>
      </p:sp>
      <p:sp>
        <p:nvSpPr>
          <p:cNvPr id="13" name="Slide Number Placeholder 20">
            <a:extLst>
              <a:ext uri="{FF2B5EF4-FFF2-40B4-BE49-F238E27FC236}">
                <a16:creationId xmlns:a16="http://schemas.microsoft.com/office/drawing/2014/main" id="{EF7BA8A4-C433-1A48-AE3B-6F0A39674CE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8364355" y="6141845"/>
            <a:ext cx="493895" cy="365125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fld id="{86DA7A1F-5E3B-C44F-8CEA-9AA463520EC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384FFA23-7E76-1D45-97F7-A3FAB411EF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587226" y="6141844"/>
            <a:ext cx="29022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1">
                <a:solidFill>
                  <a:schemeClr val="bg1"/>
                </a:solidFill>
                <a:latin typeface="Helvetica Oblique" pitchFamily="2" charset="0"/>
              </a:defRPr>
            </a:lvl1pPr>
          </a:lstStyle>
          <a:p>
            <a:r>
              <a:rPr lang="en-US" dirty="0"/>
              <a:t>#</a:t>
            </a:r>
            <a:r>
              <a:rPr lang="en-US" dirty="0" err="1"/>
              <a:t>acuhoi</a:t>
            </a:r>
            <a:r>
              <a:rPr lang="en-US" dirty="0"/>
              <a:t>     </a:t>
            </a:r>
            <a:r>
              <a:rPr lang="en-US" i="0" dirty="0">
                <a:latin typeface="Helvetica" pitchFamily="2" charset="0"/>
              </a:rPr>
              <a:t>|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6916056" y="6434400"/>
            <a:ext cx="202202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900" dirty="0" smtClean="0">
                <a:solidFill>
                  <a:schemeClr val="bg1"/>
                </a:solidFill>
                <a:latin typeface="ZineSlabDis-RegularRomanTf" panose="02000506020000020004" pitchFamily="2" charset="0"/>
                <a:cs typeface="Calibri Light" panose="020F0302020204030204" pitchFamily="34" charset="0"/>
              </a:rPr>
              <a:t>© ACUHO-I 2019 | All Rights Reserved </a:t>
            </a:r>
            <a:endParaRPr lang="en-US" altLang="en-US" sz="900" dirty="0">
              <a:solidFill>
                <a:schemeClr val="bg1"/>
              </a:solidFill>
              <a:latin typeface="ZineSlabDis-RegularRomanTf" panose="02000506020000020004" pitchFamily="2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9225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Slide 9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FB0F2B-4458-C243-A0B8-A3CE1A29A4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6774" y="3955819"/>
            <a:ext cx="4766982" cy="1586753"/>
          </a:xfrm>
        </p:spPr>
        <p:txBody>
          <a:bodyPr>
            <a:noAutofit/>
          </a:bodyPr>
          <a:lstStyle>
            <a:lvl1pPr>
              <a:defRPr sz="405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Headline Treatment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6B4CE63-1968-9A4C-954D-843940661C1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06774" y="5566525"/>
            <a:ext cx="4686300" cy="502863"/>
          </a:xfrm>
        </p:spPr>
        <p:txBody>
          <a:bodyPr>
            <a:normAutofit/>
          </a:bodyPr>
          <a:lstStyle>
            <a:lvl1pPr marL="0" indent="0" algn="l">
              <a:buNone/>
              <a:defRPr sz="1800" b="0" i="0">
                <a:solidFill>
                  <a:schemeClr val="bg1"/>
                </a:solidFill>
                <a:latin typeface="Helvetica" pitchFamily="2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Sub Headline Treatment</a:t>
            </a:r>
          </a:p>
        </p:txBody>
      </p:sp>
      <p:sp>
        <p:nvSpPr>
          <p:cNvPr id="13" name="Slide Number Placeholder 20">
            <a:extLst>
              <a:ext uri="{FF2B5EF4-FFF2-40B4-BE49-F238E27FC236}">
                <a16:creationId xmlns:a16="http://schemas.microsoft.com/office/drawing/2014/main" id="{B2552501-653B-8C47-BD29-F6AFD8034A1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8364355" y="6141845"/>
            <a:ext cx="493895" cy="365125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fld id="{86DA7A1F-5E3B-C44F-8CEA-9AA463520EC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BFF39947-3F05-AB42-9A48-71E8AF246C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587226" y="6141844"/>
            <a:ext cx="29022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1">
                <a:solidFill>
                  <a:schemeClr val="bg1"/>
                </a:solidFill>
                <a:latin typeface="Helvetica Oblique" pitchFamily="2" charset="0"/>
              </a:defRPr>
            </a:lvl1pPr>
          </a:lstStyle>
          <a:p>
            <a:r>
              <a:rPr lang="en-US" dirty="0"/>
              <a:t>#</a:t>
            </a:r>
            <a:r>
              <a:rPr lang="en-US" dirty="0" err="1"/>
              <a:t>acuhoi</a:t>
            </a:r>
            <a:r>
              <a:rPr lang="en-US" dirty="0"/>
              <a:t>     </a:t>
            </a:r>
            <a:r>
              <a:rPr lang="en-US" i="0" dirty="0">
                <a:latin typeface="Helvetica" pitchFamily="2" charset="0"/>
              </a:rPr>
              <a:t>|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6916056" y="6434400"/>
            <a:ext cx="202202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900" dirty="0" smtClean="0">
                <a:solidFill>
                  <a:schemeClr val="bg1"/>
                </a:solidFill>
                <a:latin typeface="ZineSlabDis-RegularRomanTf" panose="02000506020000020004" pitchFamily="2" charset="0"/>
                <a:cs typeface="Calibri Light" panose="020F0302020204030204" pitchFamily="34" charset="0"/>
              </a:rPr>
              <a:t>© ACUHO-I 2019 | All Rights Reserved </a:t>
            </a:r>
            <a:endParaRPr lang="en-US" altLang="en-US" sz="900" dirty="0">
              <a:solidFill>
                <a:schemeClr val="bg1"/>
              </a:solidFill>
              <a:latin typeface="ZineSlabDis-RegularRomanTf" panose="02000506020000020004" pitchFamily="2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313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1B0B9BFB-C1E3-3D48-B69F-D9426AFE93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774" y="3955819"/>
            <a:ext cx="4766982" cy="1586753"/>
          </a:xfrm>
        </p:spPr>
        <p:txBody>
          <a:bodyPr>
            <a:noAutofit/>
          </a:bodyPr>
          <a:lstStyle>
            <a:lvl1pPr>
              <a:defRPr sz="405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TextBox 2"/>
          <p:cNvSpPr txBox="1"/>
          <p:nvPr userDrawn="1"/>
        </p:nvSpPr>
        <p:spPr>
          <a:xfrm>
            <a:off x="6916056" y="6434400"/>
            <a:ext cx="202202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900" dirty="0" smtClean="0">
                <a:solidFill>
                  <a:schemeClr val="bg1"/>
                </a:solidFill>
                <a:latin typeface="ZineSlabDis-RegularRomanTf" panose="02000506020000020004" pitchFamily="2" charset="0"/>
                <a:cs typeface="Calibri Light" panose="020F0302020204030204" pitchFamily="34" charset="0"/>
              </a:rPr>
              <a:t>© ACUHO-I 2019 | All Rights Reserved </a:t>
            </a:r>
            <a:endParaRPr lang="en-US" altLang="en-US" sz="900" dirty="0">
              <a:solidFill>
                <a:schemeClr val="bg1"/>
              </a:solidFill>
              <a:latin typeface="ZineSlabDis-RegularRomanTf" panose="02000506020000020004" pitchFamily="2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273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#acuhoi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DA7A1F-5E3B-C44F-8CEA-9AA463520EC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0583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72" r:id="rId2"/>
    <p:sldLayoutId id="2147483673" r:id="rId3"/>
    <p:sldLayoutId id="2147483674" r:id="rId4"/>
    <p:sldLayoutId id="2147483660" r:id="rId5"/>
    <p:sldLayoutId id="2147483662" r:id="rId6"/>
    <p:sldLayoutId id="2147483668" r:id="rId7"/>
    <p:sldLayoutId id="2147483667" r:id="rId8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i="0" kern="1200">
          <a:solidFill>
            <a:schemeClr val="tx1"/>
          </a:solidFill>
          <a:latin typeface="Helvetica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Helvetica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Helvetica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Helvetica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Helvetica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Helvetica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340" y="2052136"/>
            <a:ext cx="5756456" cy="1355207"/>
          </a:xfrm>
        </p:spPr>
        <p:txBody>
          <a:bodyPr>
            <a:noAutofit/>
          </a:bodyPr>
          <a:lstStyle/>
          <a:p>
            <a:r>
              <a:rPr lang="en-US" sz="4000" dirty="0" smtClean="0"/>
              <a:t>Time Spent on Hiring is Time Well Spent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2340" y="3333851"/>
            <a:ext cx="4598776" cy="502863"/>
          </a:xfrm>
        </p:spPr>
        <p:txBody>
          <a:bodyPr>
            <a:normAutofit fontScale="92500"/>
          </a:bodyPr>
          <a:lstStyle/>
          <a:p>
            <a:r>
              <a:rPr lang="en-US" sz="2200" dirty="0" err="1" smtClean="0"/>
              <a:t>Curricularizing</a:t>
            </a:r>
            <a:r>
              <a:rPr lang="en-US" sz="2200" dirty="0" smtClean="0"/>
              <a:t> Student Staff Selection</a:t>
            </a:r>
            <a:endParaRPr lang="en-US" sz="2200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342340" y="3836714"/>
            <a:ext cx="3825399" cy="852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bg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b="0" i="0" kern="120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b="0" i="0" kern="120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 smtClean="0"/>
              <a:t>Presented by Kayla Reed and </a:t>
            </a:r>
            <a:br>
              <a:rPr lang="en-US" sz="1600" dirty="0" smtClean="0"/>
            </a:br>
            <a:r>
              <a:rPr lang="en-US" sz="1600" dirty="0" smtClean="0"/>
              <a:t>Molli Keller from Purdue University</a:t>
            </a:r>
          </a:p>
        </p:txBody>
      </p:sp>
    </p:spTree>
    <p:extLst>
      <p:ext uri="{BB962C8B-B14F-4D97-AF65-F5344CB8AC3E}">
        <p14:creationId xmlns:p14="http://schemas.microsoft.com/office/powerpoint/2010/main" val="66150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2263C5-7D3B-294A-AAE3-028B63B3A7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 Objectives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2D18A2-0A62-5542-B900-9442E6850EEB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 smtClean="0"/>
              <a:t>Attendees will connect the </a:t>
            </a:r>
            <a:r>
              <a:rPr lang="en-US" i="1" dirty="0" smtClean="0"/>
              <a:t>10 Essential Elements of Curriculum</a:t>
            </a:r>
            <a:r>
              <a:rPr lang="en-US" dirty="0" smtClean="0"/>
              <a:t> to the student staff selection process. </a:t>
            </a:r>
          </a:p>
          <a:p>
            <a:r>
              <a:rPr lang="en-US" dirty="0" smtClean="0"/>
              <a:t>Attendees will create at least one potential learning outcome for their student staff selection process. </a:t>
            </a:r>
          </a:p>
          <a:p>
            <a:r>
              <a:rPr lang="en-US" dirty="0" smtClean="0"/>
              <a:t>Attendees will be able to create their own curricular approach to student staff selection that is relevant to their institution.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72C2A0-E6D3-DE4E-8054-7C1BF539A24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6DA7A1F-5E3B-C44F-8CEA-9AA463520EC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0D413F-2C9D-F743-9E93-741F946BFA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#acuhoi     </a:t>
            </a:r>
            <a:r>
              <a:rPr lang="en-US" i="0">
                <a:latin typeface="Helvetica" pitchFamily="2" charset="0"/>
              </a:rPr>
              <a:t>|</a:t>
            </a:r>
            <a:endParaRPr lang="en-US" i="0" dirty="0"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887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16D19-1B07-9340-894A-8A0A046B7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 of Presenters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1DA7A8-D009-4B4D-B778-24ABD5461EE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6DA7A1F-5E3B-C44F-8CEA-9AA463520EC7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D03F7B-D03A-244D-9C23-1DA6177BDA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#</a:t>
            </a:r>
            <a:r>
              <a:rPr lang="en-US" dirty="0" err="1"/>
              <a:t>acuhoi</a:t>
            </a:r>
            <a:r>
              <a:rPr lang="en-US" dirty="0"/>
              <a:t>     </a:t>
            </a:r>
            <a:r>
              <a:rPr lang="en-US" i="0" dirty="0">
                <a:latin typeface="Helvetica" pitchFamily="2" charset="0"/>
              </a:rPr>
              <a:t>|</a:t>
            </a:r>
          </a:p>
        </p:txBody>
      </p:sp>
      <p:pic>
        <p:nvPicPr>
          <p:cNvPr id="1026" name="Picture 2" descr="Image may contain: 1 pers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55" y="1459684"/>
            <a:ext cx="2841873" cy="284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purdue universit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243" y="1883517"/>
            <a:ext cx="1455000" cy="1994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80654" y="1080760"/>
            <a:ext cx="2841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Molli Keller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0653" y="4327905"/>
            <a:ext cx="28418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Residence Education Coordinator</a:t>
            </a:r>
            <a:endParaRPr lang="en-U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959" y="1450092"/>
            <a:ext cx="2549396" cy="339919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668720" y="1078059"/>
            <a:ext cx="2841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Kayla Reed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17417" y="4852760"/>
            <a:ext cx="28418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Residential Learning Specialist</a:t>
            </a:r>
            <a:endParaRPr lang="en-U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787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D48C13-422B-8C4B-9420-A9249A948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Permission Granted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2C962E-190F-2841-A814-7183E441323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19270" y="1155700"/>
            <a:ext cx="8045268" cy="395605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Steps we took to overhaul our process:</a:t>
            </a:r>
          </a:p>
          <a:p>
            <a:pPr marL="457200" indent="-457200">
              <a:buAutoNum type="arabicPeriod"/>
            </a:pPr>
            <a:r>
              <a:rPr lang="en-US" dirty="0" smtClean="0"/>
              <a:t>Spoke with the Student Staff Recruitment committee</a:t>
            </a:r>
          </a:p>
          <a:p>
            <a:pPr marL="457200" indent="-457200">
              <a:buAutoNum type="arabicPeriod"/>
            </a:pPr>
            <a:r>
              <a:rPr lang="en-US" dirty="0" smtClean="0"/>
              <a:t>Worked with Human Resources to update the job description of the student staff role to align with learning goals </a:t>
            </a:r>
          </a:p>
          <a:p>
            <a:pPr marL="457200" indent="-457200">
              <a:buAutoNum type="arabicPeriod"/>
            </a:pPr>
            <a:r>
              <a:rPr lang="en-US" dirty="0" smtClean="0"/>
              <a:t>Developed questions and rubrics for the process that incorporated the updated job description 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24A72A-D26D-E446-8E7C-EC24EC8E724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8560942" y="6141845"/>
            <a:ext cx="297308" cy="365125"/>
          </a:xfrm>
        </p:spPr>
        <p:txBody>
          <a:bodyPr/>
          <a:lstStyle/>
          <a:p>
            <a:fld id="{86DA7A1F-5E3B-C44F-8CEA-9AA463520EC7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8F6014-CB90-0143-9508-C38AC468B3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567976" y="6141844"/>
            <a:ext cx="2992966" cy="365125"/>
          </a:xfrm>
        </p:spPr>
        <p:txBody>
          <a:bodyPr/>
          <a:lstStyle/>
          <a:p>
            <a:r>
              <a:rPr lang="en-US"/>
              <a:t>#acuhoi     </a:t>
            </a:r>
            <a:r>
              <a:rPr lang="en-US" i="0">
                <a:latin typeface="Helvetica" pitchFamily="2" charset="0"/>
              </a:rPr>
              <a:t>|</a:t>
            </a:r>
            <a:endParaRPr lang="en-US" i="0" dirty="0"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547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38C1B-CB79-F642-B325-91528ECCA0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773" y="3955819"/>
            <a:ext cx="6002415" cy="1586753"/>
          </a:xfrm>
        </p:spPr>
        <p:txBody>
          <a:bodyPr/>
          <a:lstStyle/>
          <a:p>
            <a:r>
              <a:rPr lang="en-US" dirty="0" smtClean="0"/>
              <a:t>Connecting Student Staff Selection to the 10 Essential Elements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E9A20E-B957-8C46-BBCC-81F0E4B614E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8560942" y="6141845"/>
            <a:ext cx="297308" cy="365125"/>
          </a:xfrm>
        </p:spPr>
        <p:txBody>
          <a:bodyPr/>
          <a:lstStyle/>
          <a:p>
            <a:fld id="{86DA7A1F-5E3B-C44F-8CEA-9AA463520EC7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DF9EE3-FBF7-FC4D-9AA7-4808DDF2D7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567976" y="6141844"/>
            <a:ext cx="2992966" cy="365125"/>
          </a:xfrm>
        </p:spPr>
        <p:txBody>
          <a:bodyPr/>
          <a:lstStyle/>
          <a:p>
            <a:r>
              <a:rPr lang="en-US"/>
              <a:t>#acuhoi     </a:t>
            </a:r>
            <a:r>
              <a:rPr lang="en-US" i="0">
                <a:latin typeface="Helvetica" pitchFamily="2" charset="0"/>
              </a:rPr>
              <a:t>|</a:t>
            </a:r>
            <a:endParaRPr lang="en-US" i="0" dirty="0"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394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EA4BF-F21B-B945-BAB4-7319B185D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392A2-14F0-1B4C-8518-21ECEE68C94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19270" y="1155700"/>
            <a:ext cx="8045268" cy="3956050"/>
          </a:xfrm>
        </p:spPr>
        <p:txBody>
          <a:bodyPr>
            <a:normAutofit fontScale="85000" lnSpcReduction="10000"/>
          </a:bodyPr>
          <a:lstStyle/>
          <a:p>
            <a:pPr marL="457200" indent="-457200"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Directly Connects to Institutional Mission</a:t>
            </a:r>
          </a:p>
          <a:p>
            <a:pPr marL="457200" indent="-457200"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Learning Goals and Outcomes Developed and Based in a Defined Educational Priority</a:t>
            </a:r>
          </a:p>
          <a:p>
            <a:pPr marL="457200" indent="-457200">
              <a:buAutoNum type="arabicPeriod"/>
            </a:pPr>
            <a:r>
              <a:rPr lang="en-US" dirty="0" smtClean="0"/>
              <a:t>Basis in Development Theory and Research </a:t>
            </a:r>
          </a:p>
          <a:p>
            <a:pPr marL="457200" indent="-457200">
              <a:buAutoNum type="arabicPeriod"/>
            </a:pPr>
            <a:r>
              <a:rPr lang="en-US" dirty="0" smtClean="0"/>
              <a:t>Educational Strategies Are Developed to Advance Learning Outcomes</a:t>
            </a:r>
          </a:p>
          <a:p>
            <a:pPr marL="457200" indent="-457200">
              <a:buAutoNum type="arabicPeriod"/>
            </a:pPr>
            <a:r>
              <a:rPr lang="en-US" dirty="0" smtClean="0"/>
              <a:t>Educational Strategies Go Beyond Programmed Events</a:t>
            </a:r>
          </a:p>
          <a:p>
            <a:pPr marL="457200" indent="-457200">
              <a:buAutoNum type="arabicPeriod"/>
            </a:pPr>
            <a:r>
              <a:rPr lang="en-US" dirty="0" smtClean="0"/>
              <a:t>Student Staff Are Utilized in Roles Appropriate to Their Skill Development</a:t>
            </a:r>
          </a:p>
          <a:p>
            <a:pPr marL="457200" indent="-457200">
              <a:buAutoNum type="arabicPeriod"/>
            </a:pPr>
            <a:r>
              <a:rPr lang="en-US" dirty="0" smtClean="0"/>
              <a:t>Learning is </a:t>
            </a:r>
            <a:r>
              <a:rPr lang="en-US" dirty="0" err="1" smtClean="0"/>
              <a:t>Scaffolded</a:t>
            </a:r>
            <a:r>
              <a:rPr lang="en-US" dirty="0" smtClean="0"/>
              <a:t> and Sequenced to Follow Time-Based Development </a:t>
            </a:r>
          </a:p>
          <a:p>
            <a:pPr marL="457200" indent="-457200">
              <a:buAutoNum type="arabicPeriod"/>
            </a:pPr>
            <a:r>
              <a:rPr lang="en-US" dirty="0" smtClean="0"/>
              <a:t>Key Stakeholders Are Identified and Involved</a:t>
            </a:r>
          </a:p>
          <a:p>
            <a:pPr marL="457200" indent="-457200">
              <a:buAutoNum type="arabicPeriod"/>
            </a:pPr>
            <a:r>
              <a:rPr lang="en-US" dirty="0" smtClean="0"/>
              <a:t>Peer-review is Accomplished Through an Intentional Process</a:t>
            </a:r>
          </a:p>
          <a:p>
            <a:pPr marL="457200" indent="-457200">
              <a:buAutoNum type="arabicPeriod"/>
            </a:pPr>
            <a:r>
              <a:rPr lang="en-US" dirty="0" smtClean="0"/>
              <a:t>Assessment Occurs at All Levels: From Educational Priority to Learning Goals and Outcomes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75DD0B-A3FA-A54F-8F00-03D62D9820A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8560942" y="6141845"/>
            <a:ext cx="297308" cy="365125"/>
          </a:xfrm>
        </p:spPr>
        <p:txBody>
          <a:bodyPr/>
          <a:lstStyle/>
          <a:p>
            <a:fld id="{86DA7A1F-5E3B-C44F-8CEA-9AA463520EC7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4EEA8E-5F64-2848-A1B0-E82491D623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567976" y="6141844"/>
            <a:ext cx="2992966" cy="365125"/>
          </a:xfrm>
        </p:spPr>
        <p:txBody>
          <a:bodyPr/>
          <a:lstStyle/>
          <a:p>
            <a:r>
              <a:rPr lang="en-US"/>
              <a:t>#acuhoi     </a:t>
            </a:r>
            <a:r>
              <a:rPr lang="en-US" i="0">
                <a:latin typeface="Helvetica" pitchFamily="2" charset="0"/>
              </a:rPr>
              <a:t>|</a:t>
            </a:r>
            <a:endParaRPr lang="en-US" i="0" dirty="0"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9835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6F19FC-AB0C-6242-B428-A415C9E5F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Activity 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2921AC-797C-5740-95E4-41E3F1BDB4C9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19269" y="1155700"/>
            <a:ext cx="8045085" cy="3956050"/>
          </a:xfrm>
        </p:spPr>
        <p:txBody>
          <a:bodyPr/>
          <a:lstStyle/>
          <a:p>
            <a:r>
              <a:rPr lang="en-US" dirty="0" smtClean="0"/>
              <a:t>Using your worksheet, develop 1-3 potential learning outcomes for your student staff selection process. </a:t>
            </a:r>
          </a:p>
          <a:p>
            <a:r>
              <a:rPr lang="en-US" dirty="0" smtClean="0"/>
              <a:t>Things to consider:</a:t>
            </a:r>
          </a:p>
          <a:p>
            <a:pPr lvl="1"/>
            <a:r>
              <a:rPr lang="en-US" dirty="0" smtClean="0"/>
              <a:t>Who is your audience?</a:t>
            </a:r>
          </a:p>
          <a:p>
            <a:pPr lvl="1"/>
            <a:r>
              <a:rPr lang="en-US" dirty="0" smtClean="0"/>
              <a:t>What do you want the audience to get out of the student staff selection process? </a:t>
            </a:r>
          </a:p>
          <a:p>
            <a:pPr lvl="1"/>
            <a:r>
              <a:rPr lang="en-US" dirty="0" smtClean="0"/>
              <a:t>Think about the different parts of your interview process (</a:t>
            </a:r>
            <a:r>
              <a:rPr lang="en-US" dirty="0" err="1" smtClean="0"/>
              <a:t>ie</a:t>
            </a:r>
            <a:r>
              <a:rPr lang="en-US" dirty="0" smtClean="0"/>
              <a:t>. Individual interview, group process, etc.).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2DF28E-3DCA-FE4D-AC16-EB4F534925E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6DA7A1F-5E3B-C44F-8CEA-9AA463520EC7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5BE9EE-D7A0-6B44-A580-EF689AD5FC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#acuhoi     </a:t>
            </a:r>
            <a:r>
              <a:rPr lang="en-US" i="0">
                <a:latin typeface="Helvetica" pitchFamily="2" charset="0"/>
              </a:rPr>
              <a:t>|</a:t>
            </a:r>
            <a:endParaRPr lang="en-US" i="0" dirty="0"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726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EA4BF-F21B-B945-BAB4-7319B185D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392A2-14F0-1B4C-8518-21ECEE68C94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19270" y="1155700"/>
            <a:ext cx="8045268" cy="3956050"/>
          </a:xfrm>
        </p:spPr>
        <p:txBody>
          <a:bodyPr>
            <a:normAutofit fontScale="85000" lnSpcReduction="10000"/>
          </a:bodyPr>
          <a:lstStyle/>
          <a:p>
            <a:pPr marL="457200" indent="-457200">
              <a:buAutoNum type="arabicPeriod"/>
            </a:pPr>
            <a:r>
              <a:rPr lang="en-US" dirty="0" smtClean="0"/>
              <a:t>Directly Connects to Institutional Mission</a:t>
            </a:r>
          </a:p>
          <a:p>
            <a:pPr marL="457200" indent="-457200">
              <a:buAutoNum type="arabicPeriod"/>
            </a:pPr>
            <a:r>
              <a:rPr lang="en-US" dirty="0" smtClean="0"/>
              <a:t>Learning Goals and Outcomes Developed and Based in a Defined Educational Priority</a:t>
            </a:r>
          </a:p>
          <a:p>
            <a:pPr marL="457200" indent="-457200"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Basis in Development Theory and Research </a:t>
            </a:r>
          </a:p>
          <a:p>
            <a:pPr marL="457200" indent="-457200"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Educational Strategies Are Developed to Advance Learning Outcomes</a:t>
            </a:r>
          </a:p>
          <a:p>
            <a:pPr marL="457200" indent="-457200"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Educational Strategies Go Beyond Programmed Events</a:t>
            </a:r>
          </a:p>
          <a:p>
            <a:pPr marL="457200" indent="-457200">
              <a:buAutoNum type="arabicPeriod"/>
            </a:pPr>
            <a:r>
              <a:rPr lang="en-US" dirty="0" smtClean="0"/>
              <a:t>Student Staff Are Utilized in Roles Appropriate to Their Skill Development</a:t>
            </a:r>
          </a:p>
          <a:p>
            <a:pPr marL="457200" indent="-457200">
              <a:buAutoNum type="arabicPeriod"/>
            </a:pPr>
            <a:r>
              <a:rPr lang="en-US" dirty="0" smtClean="0"/>
              <a:t>Learning is </a:t>
            </a:r>
            <a:r>
              <a:rPr lang="en-US" dirty="0" err="1" smtClean="0"/>
              <a:t>Scaffolded</a:t>
            </a:r>
            <a:r>
              <a:rPr lang="en-US" dirty="0" smtClean="0"/>
              <a:t> and Sequenced to Follow Time-Based Development </a:t>
            </a:r>
          </a:p>
          <a:p>
            <a:pPr marL="457200" indent="-457200">
              <a:buAutoNum type="arabicPeriod"/>
            </a:pPr>
            <a:r>
              <a:rPr lang="en-US" dirty="0" smtClean="0"/>
              <a:t>Key Stakeholders Are Identified and Involved</a:t>
            </a:r>
          </a:p>
          <a:p>
            <a:pPr marL="457200" indent="-457200">
              <a:buAutoNum type="arabicPeriod"/>
            </a:pPr>
            <a:r>
              <a:rPr lang="en-US" dirty="0" smtClean="0"/>
              <a:t>Peer-review is Accomplished Through an Intentional Process</a:t>
            </a:r>
          </a:p>
          <a:p>
            <a:pPr marL="457200" indent="-457200">
              <a:buAutoNum type="arabicPeriod"/>
            </a:pPr>
            <a:r>
              <a:rPr lang="en-US" dirty="0" smtClean="0"/>
              <a:t>Assessment Occurs at All Levels: From Educational Priority to Learning Goals and Outcomes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75DD0B-A3FA-A54F-8F00-03D62D9820A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8560942" y="6141845"/>
            <a:ext cx="297308" cy="365125"/>
          </a:xfrm>
        </p:spPr>
        <p:txBody>
          <a:bodyPr/>
          <a:lstStyle/>
          <a:p>
            <a:fld id="{86DA7A1F-5E3B-C44F-8CEA-9AA463520EC7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4EEA8E-5F64-2848-A1B0-E82491D623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567976" y="6141844"/>
            <a:ext cx="2992966" cy="365125"/>
          </a:xfrm>
        </p:spPr>
        <p:txBody>
          <a:bodyPr/>
          <a:lstStyle/>
          <a:p>
            <a:r>
              <a:rPr lang="en-US"/>
              <a:t>#acuhoi     </a:t>
            </a:r>
            <a:r>
              <a:rPr lang="en-US" i="0">
                <a:latin typeface="Helvetica" pitchFamily="2" charset="0"/>
              </a:rPr>
              <a:t>|</a:t>
            </a:r>
            <a:endParaRPr lang="en-US" i="0" dirty="0"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384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8DF6A-7564-0F4C-A4BA-D23E4C719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Activity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D32E0C-1A90-6747-9E8F-A41D66E28E20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 smtClean="0"/>
              <a:t>Brainstorm educational strategies that can be used in a student staff selection process. </a:t>
            </a:r>
          </a:p>
          <a:p>
            <a:pPr lvl="1"/>
            <a:r>
              <a:rPr lang="en-US" dirty="0" smtClean="0"/>
              <a:t>Examples: Essays, Individual Interviews, Group Process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6C151B-E48C-D044-93D3-8A7C49DF340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6DA7A1F-5E3B-C44F-8CEA-9AA463520EC7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C9FC8B-6B4C-324D-BBBE-09C55F54E5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#acuhoi     </a:t>
            </a:r>
            <a:r>
              <a:rPr lang="en-US" i="0">
                <a:latin typeface="Helvetica" pitchFamily="2" charset="0"/>
              </a:rPr>
              <a:t>|</a:t>
            </a:r>
            <a:endParaRPr lang="en-US" i="0" dirty="0"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51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EA4BF-F21B-B945-BAB4-7319B185D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392A2-14F0-1B4C-8518-21ECEE68C94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19270" y="1155700"/>
            <a:ext cx="8045268" cy="3956050"/>
          </a:xfrm>
        </p:spPr>
        <p:txBody>
          <a:bodyPr>
            <a:normAutofit fontScale="85000" lnSpcReduction="10000"/>
          </a:bodyPr>
          <a:lstStyle/>
          <a:p>
            <a:pPr marL="457200" indent="-457200">
              <a:buAutoNum type="arabicPeriod"/>
            </a:pPr>
            <a:r>
              <a:rPr lang="en-US" dirty="0" smtClean="0"/>
              <a:t>Directly Connects to Institutional Mission</a:t>
            </a:r>
          </a:p>
          <a:p>
            <a:pPr marL="457200" indent="-457200">
              <a:buAutoNum type="arabicPeriod"/>
            </a:pPr>
            <a:r>
              <a:rPr lang="en-US" dirty="0" smtClean="0"/>
              <a:t>Learning Goals and Outcomes Developed and Based in a Defined Educational Priority</a:t>
            </a:r>
          </a:p>
          <a:p>
            <a:pPr marL="457200" indent="-457200">
              <a:buAutoNum type="arabicPeriod"/>
            </a:pPr>
            <a:r>
              <a:rPr lang="en-US" dirty="0" smtClean="0"/>
              <a:t>Basis in Development Theory and Research </a:t>
            </a:r>
          </a:p>
          <a:p>
            <a:pPr marL="457200" indent="-457200">
              <a:buAutoNum type="arabicPeriod"/>
            </a:pPr>
            <a:r>
              <a:rPr lang="en-US" dirty="0" smtClean="0"/>
              <a:t>Educational Strategies Are Developed to Advance Learning Outcomes</a:t>
            </a:r>
          </a:p>
          <a:p>
            <a:pPr marL="457200" indent="-457200">
              <a:buAutoNum type="arabicPeriod"/>
            </a:pPr>
            <a:r>
              <a:rPr lang="en-US" dirty="0" smtClean="0"/>
              <a:t>Educational Strategies Go Beyond Programmed Events</a:t>
            </a:r>
          </a:p>
          <a:p>
            <a:pPr marL="457200" indent="-457200"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Student Staff Are Utilized in Roles Appropriate to Their Skill Development</a:t>
            </a:r>
          </a:p>
          <a:p>
            <a:pPr marL="457200" indent="-457200"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Learning is </a:t>
            </a:r>
            <a:r>
              <a:rPr lang="en-US" dirty="0" err="1" smtClean="0">
                <a:solidFill>
                  <a:srgbClr val="FF0000"/>
                </a:solidFill>
              </a:rPr>
              <a:t>Scaffolded</a:t>
            </a:r>
            <a:r>
              <a:rPr lang="en-US" dirty="0" smtClean="0">
                <a:solidFill>
                  <a:srgbClr val="FF0000"/>
                </a:solidFill>
              </a:rPr>
              <a:t> and Sequenced to Follow Time-Based Development </a:t>
            </a:r>
          </a:p>
          <a:p>
            <a:pPr marL="457200" indent="-457200"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Key Stakeholders Are Identified and Involved</a:t>
            </a:r>
          </a:p>
          <a:p>
            <a:pPr marL="457200" indent="-457200">
              <a:buAutoNum type="arabicPeriod"/>
            </a:pPr>
            <a:r>
              <a:rPr lang="en-US" dirty="0" smtClean="0"/>
              <a:t>Peer-review is Accomplished Through an Intentional Process</a:t>
            </a:r>
          </a:p>
          <a:p>
            <a:pPr marL="457200" indent="-457200">
              <a:buAutoNum type="arabicPeriod"/>
            </a:pPr>
            <a:r>
              <a:rPr lang="en-US" dirty="0" smtClean="0"/>
              <a:t>Assessment Occurs at All Levels: From Educational Priority to Learning Goals and Outcomes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75DD0B-A3FA-A54F-8F00-03D62D9820A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8498048" y="6141845"/>
            <a:ext cx="360202" cy="365125"/>
          </a:xfrm>
        </p:spPr>
        <p:txBody>
          <a:bodyPr/>
          <a:lstStyle/>
          <a:p>
            <a:fld id="{86DA7A1F-5E3B-C44F-8CEA-9AA463520EC7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4EEA8E-5F64-2848-A1B0-E82491D623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567976" y="6141844"/>
            <a:ext cx="2992966" cy="365125"/>
          </a:xfrm>
        </p:spPr>
        <p:txBody>
          <a:bodyPr/>
          <a:lstStyle/>
          <a:p>
            <a:r>
              <a:rPr lang="en-US"/>
              <a:t>#acuhoi     </a:t>
            </a:r>
            <a:r>
              <a:rPr lang="en-US" i="0">
                <a:latin typeface="Helvetica" pitchFamily="2" charset="0"/>
              </a:rPr>
              <a:t>|</a:t>
            </a:r>
            <a:endParaRPr lang="en-US" i="0" dirty="0"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496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8DF6A-7564-0F4C-A4BA-D23E4C719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Activity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D32E0C-1A90-6747-9E8F-A41D66E28E20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 smtClean="0"/>
              <a:t>Brainstorm stakeholders on your campus that you would want to have involved in the development and selection process. </a:t>
            </a:r>
          </a:p>
          <a:p>
            <a:pPr lvl="1"/>
            <a:r>
              <a:rPr lang="en-US" dirty="0" smtClean="0"/>
              <a:t>Examples: Faculty Fellows, Committee Chairs, Other </a:t>
            </a:r>
            <a:r>
              <a:rPr lang="en-US" dirty="0" err="1" smtClean="0"/>
              <a:t>ResLife</a:t>
            </a:r>
            <a:r>
              <a:rPr lang="en-US" dirty="0" smtClean="0"/>
              <a:t> Initiatives (Training Committee)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6C151B-E48C-D044-93D3-8A7C49DF340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6DA7A1F-5E3B-C44F-8CEA-9AA463520EC7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C9FC8B-6B4C-324D-BBBE-09C55F54E5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#acuhoi     </a:t>
            </a:r>
            <a:r>
              <a:rPr lang="en-US" i="0">
                <a:latin typeface="Helvetica" pitchFamily="2" charset="0"/>
              </a:rPr>
              <a:t>|</a:t>
            </a:r>
            <a:endParaRPr lang="en-US" i="0" dirty="0"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0639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EA4BF-F21B-B945-BAB4-7319B185D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392A2-14F0-1B4C-8518-21ECEE68C94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19270" y="1155700"/>
            <a:ext cx="8045268" cy="3956050"/>
          </a:xfrm>
        </p:spPr>
        <p:txBody>
          <a:bodyPr>
            <a:normAutofit fontScale="85000" lnSpcReduction="10000"/>
          </a:bodyPr>
          <a:lstStyle/>
          <a:p>
            <a:pPr marL="457200" indent="-457200">
              <a:buAutoNum type="arabicPeriod"/>
            </a:pPr>
            <a:r>
              <a:rPr lang="en-US" dirty="0" smtClean="0"/>
              <a:t>Directly Connects to Institutional Mission</a:t>
            </a:r>
          </a:p>
          <a:p>
            <a:pPr marL="457200" indent="-457200">
              <a:buAutoNum type="arabicPeriod"/>
            </a:pPr>
            <a:r>
              <a:rPr lang="en-US" dirty="0" smtClean="0"/>
              <a:t>Learning Goals and Outcomes Developed and Based in a Defined Educational Priority</a:t>
            </a:r>
          </a:p>
          <a:p>
            <a:pPr marL="457200" indent="-457200">
              <a:buAutoNum type="arabicPeriod"/>
            </a:pPr>
            <a:r>
              <a:rPr lang="en-US" dirty="0" smtClean="0"/>
              <a:t>Basis in Development Theory and Research </a:t>
            </a:r>
          </a:p>
          <a:p>
            <a:pPr marL="457200" indent="-457200">
              <a:buAutoNum type="arabicPeriod"/>
            </a:pPr>
            <a:r>
              <a:rPr lang="en-US" dirty="0" smtClean="0"/>
              <a:t>Educational Strategies Are Developed to Advance Learning Outcomes</a:t>
            </a:r>
          </a:p>
          <a:p>
            <a:pPr marL="457200" indent="-457200">
              <a:buAutoNum type="arabicPeriod"/>
            </a:pPr>
            <a:r>
              <a:rPr lang="en-US" dirty="0" smtClean="0"/>
              <a:t>Educational Strategies Go Beyond Programmed Events</a:t>
            </a:r>
          </a:p>
          <a:p>
            <a:pPr marL="457200" indent="-457200">
              <a:buAutoNum type="arabicPeriod"/>
            </a:pPr>
            <a:r>
              <a:rPr lang="en-US" dirty="0" smtClean="0"/>
              <a:t>Student Staff Are Utilized in Roles Appropriate to Their Skill Development</a:t>
            </a:r>
          </a:p>
          <a:p>
            <a:pPr marL="457200" indent="-457200">
              <a:buAutoNum type="arabicPeriod"/>
            </a:pPr>
            <a:r>
              <a:rPr lang="en-US" dirty="0" smtClean="0"/>
              <a:t>Learning is </a:t>
            </a:r>
            <a:r>
              <a:rPr lang="en-US" dirty="0" err="1" smtClean="0"/>
              <a:t>Scaffolded</a:t>
            </a:r>
            <a:r>
              <a:rPr lang="en-US" dirty="0" smtClean="0"/>
              <a:t> and Sequenced to Follow Time-Based Development </a:t>
            </a:r>
          </a:p>
          <a:p>
            <a:pPr marL="457200" indent="-457200">
              <a:buAutoNum type="arabicPeriod"/>
            </a:pPr>
            <a:r>
              <a:rPr lang="en-US" dirty="0" smtClean="0"/>
              <a:t>Key Stakeholders Are Identified and Involved</a:t>
            </a:r>
          </a:p>
          <a:p>
            <a:pPr marL="457200" indent="-457200"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Peer-review is Accomplished Through an Intentional Process</a:t>
            </a:r>
          </a:p>
          <a:p>
            <a:pPr marL="457200" indent="-457200"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Assessment Occurs at All Levels: From Educational Priority to Learning Goals and Outcomes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75DD0B-A3FA-A54F-8F00-03D62D9820A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8481270" y="6141845"/>
            <a:ext cx="376980" cy="365125"/>
          </a:xfrm>
        </p:spPr>
        <p:txBody>
          <a:bodyPr/>
          <a:lstStyle/>
          <a:p>
            <a:fld id="{86DA7A1F-5E3B-C44F-8CEA-9AA463520EC7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4EEA8E-5F64-2848-A1B0-E82491D623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567976" y="6141844"/>
            <a:ext cx="2992966" cy="365125"/>
          </a:xfrm>
        </p:spPr>
        <p:txBody>
          <a:bodyPr/>
          <a:lstStyle/>
          <a:p>
            <a:r>
              <a:rPr lang="en-US"/>
              <a:t>#acuhoi     </a:t>
            </a:r>
            <a:r>
              <a:rPr lang="en-US" i="0">
                <a:latin typeface="Helvetica" pitchFamily="2" charset="0"/>
              </a:rPr>
              <a:t>|</a:t>
            </a:r>
            <a:endParaRPr lang="en-US" i="0" dirty="0"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6815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52E20-8CF4-4F40-8641-A2BA638FE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EA3806-1CFA-9B4B-8219-F67CBFC23A7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6DA7A1F-5E3B-C44F-8CEA-9AA463520EC7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D8A5D9-2B95-BC4A-89F7-79B059744C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#acuhoi     </a:t>
            </a:r>
            <a:r>
              <a:rPr lang="en-US" i="0">
                <a:latin typeface="Helvetica" pitchFamily="2" charset="0"/>
              </a:rPr>
              <a:t>|</a:t>
            </a:r>
            <a:endParaRPr lang="en-US" i="0" dirty="0"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2046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FBA7C-2784-104A-9CE6-65DB3135A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70829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DCE1A1-E5BF-D649-A5E8-CF7A3D46B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287A47-33C1-DB40-BA00-2BE7072819F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19270" y="1155700"/>
            <a:ext cx="8045268" cy="3956050"/>
          </a:xfrm>
        </p:spPr>
        <p:txBody>
          <a:bodyPr/>
          <a:lstStyle/>
          <a:p>
            <a:r>
              <a:rPr lang="en-US" dirty="0"/>
              <a:t>http://www.myacpa.org/events/ica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C29B83-9580-B142-9A8D-02780EAF748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6DA7A1F-5E3B-C44F-8CEA-9AA463520EC7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5BB658-7A95-664A-A802-224E595B07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#acuhoi     </a:t>
            </a:r>
            <a:r>
              <a:rPr lang="en-US" i="0">
                <a:latin typeface="Helvetica" pitchFamily="2" charset="0"/>
              </a:rPr>
              <a:t>|</a:t>
            </a:r>
            <a:endParaRPr lang="en-US" i="0" dirty="0"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6280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903</TotalTime>
  <Words>661</Words>
  <Application>Microsoft Office PowerPoint</Application>
  <PresentationFormat>On-screen Show (4:3)</PresentationFormat>
  <Paragraphs>100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Helvetica</vt:lpstr>
      <vt:lpstr>Helvetica Oblique</vt:lpstr>
      <vt:lpstr>Times New Roman</vt:lpstr>
      <vt:lpstr>ZineSlabDis-RegularRomanTf</vt:lpstr>
      <vt:lpstr>Office Theme</vt:lpstr>
      <vt:lpstr>Time Spent on Hiring is Time Well Spent</vt:lpstr>
      <vt:lpstr>Learning Objectives</vt:lpstr>
      <vt:lpstr>Introduction of Presenters</vt:lpstr>
      <vt:lpstr>Permission Granted</vt:lpstr>
      <vt:lpstr>Connecting Student Staff Selection to the 10 Essential Elements</vt:lpstr>
      <vt:lpstr>PowerPoint Presentation</vt:lpstr>
      <vt:lpstr>Activity </vt:lpstr>
      <vt:lpstr>PowerPoint Presentation</vt:lpstr>
      <vt:lpstr>Activity</vt:lpstr>
      <vt:lpstr>PowerPoint Presentation</vt:lpstr>
      <vt:lpstr>Activity</vt:lpstr>
      <vt:lpstr>PowerPoint Presentation</vt:lpstr>
      <vt:lpstr>Questions?</vt:lpstr>
      <vt:lpstr>Thank You.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Nathan Fisher</dc:creator>
  <cp:lastModifiedBy>Keller, Molli J</cp:lastModifiedBy>
  <cp:revision>45</cp:revision>
  <dcterms:created xsi:type="dcterms:W3CDTF">2018-03-21T13:58:24Z</dcterms:created>
  <dcterms:modified xsi:type="dcterms:W3CDTF">2019-05-21T17:59:15Z</dcterms:modified>
</cp:coreProperties>
</file>